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83" r:id="rId2"/>
    <p:sldId id="282" r:id="rId3"/>
    <p:sldId id="284" r:id="rId4"/>
    <p:sldId id="274" r:id="rId5"/>
    <p:sldId id="285" r:id="rId6"/>
    <p:sldId id="286" r:id="rId7"/>
    <p:sldId id="287" r:id="rId8"/>
    <p:sldId id="27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4A258AF-C03F-4CF5-8F67-4D9BE9CC94D4}">
          <p14:sldIdLst>
            <p14:sldId id="283"/>
            <p14:sldId id="282"/>
            <p14:sldId id="284"/>
            <p14:sldId id="274"/>
            <p14:sldId id="285"/>
            <p14:sldId id="286"/>
            <p14:sldId id="287"/>
            <p14:sldId id="27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0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E39BA-E652-4EB4-90BC-E07E94E2A699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397D0B-FC17-4DCC-B3A1-E0E1D7C5D2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727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*</a:t>
            </a:r>
            <a:endParaRPr lang="en-US" sz="1200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07/16/96</a:t>
            </a:r>
            <a:endParaRPr lang="en-US" sz="120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*</a:t>
            </a:r>
            <a:endParaRPr lang="en-US" sz="120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##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719745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DAE6C-651A-41D3-90A1-E772A51A05FF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94E72-DB71-4100-84BF-10AD952A4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DAE6C-651A-41D3-90A1-E772A51A05FF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94E72-DB71-4100-84BF-10AD952A4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DAE6C-651A-41D3-90A1-E772A51A05FF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94E72-DB71-4100-84BF-10AD952A4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DAE6C-651A-41D3-90A1-E772A51A05FF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94E72-DB71-4100-84BF-10AD952A4639}" type="slidenum">
              <a:rPr lang="ru-RU" smtClean="0"/>
              <a:t>‹#›</a:t>
            </a:fld>
            <a:endParaRPr lang="ru-RU"/>
          </a:p>
        </p:txBody>
      </p:sp>
      <p:pic>
        <p:nvPicPr>
          <p:cNvPr id="3074" name="Picture 2" descr="http://zdrav-samara.ru/templates/zdrav/images/site-logo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6121111"/>
            <a:ext cx="2880320" cy="58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DAE6C-651A-41D3-90A1-E772A51A05FF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94E72-DB71-4100-84BF-10AD952A4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DAE6C-651A-41D3-90A1-E772A51A05FF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94E72-DB71-4100-84BF-10AD952A463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DAE6C-651A-41D3-90A1-E772A51A05FF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94E72-DB71-4100-84BF-10AD952A4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DAE6C-651A-41D3-90A1-E772A51A05FF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94E72-DB71-4100-84BF-10AD952A4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DAE6C-651A-41D3-90A1-E772A51A05FF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94E72-DB71-4100-84BF-10AD952A4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DAE6C-651A-41D3-90A1-E772A51A05FF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BA94E72-DB71-4100-84BF-10AD952A4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DAE6C-651A-41D3-90A1-E772A51A05FF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94E72-DB71-4100-84BF-10AD952A4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E7DAE6C-651A-41D3-90A1-E772A51A05FF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DBA94E72-DB71-4100-84BF-10AD952A463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РОССИЙСКИЕ ВАКЦИНЫ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7083"/>
            <a:ext cx="7935406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2731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772400" cy="960024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Противопоказания ДЛЯ Вакцинации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8822214" cy="3960440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1800" b="0" dirty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иперчувствительность  к </a:t>
            </a:r>
            <a:r>
              <a:rPr lang="ru-RU" sz="1800" b="0" dirty="0">
                <a:latin typeface="Arial" panose="020B0604020202020204" pitchFamily="34" charset="0"/>
                <a:cs typeface="Arial" panose="020B0604020202020204" pitchFamily="34" charset="0"/>
              </a:rPr>
              <a:t>какому-либо компоненту вакцины или вакцины, содержащей аналогичные компоненты;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b="0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яжелые </a:t>
            </a:r>
            <a:r>
              <a:rPr lang="ru-RU" sz="1800" b="0" dirty="0">
                <a:latin typeface="Arial" panose="020B0604020202020204" pitchFamily="34" charset="0"/>
                <a:cs typeface="Arial" panose="020B0604020202020204" pitchFamily="34" charset="0"/>
              </a:rPr>
              <a:t>аллергические реакции в анамнезе;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b="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стрые </a:t>
            </a:r>
            <a:r>
              <a:rPr lang="ru-RU" sz="1800" b="0" dirty="0">
                <a:latin typeface="Arial" panose="020B0604020202020204" pitchFamily="34" charset="0"/>
                <a:cs typeface="Arial" panose="020B0604020202020204" pitchFamily="34" charset="0"/>
              </a:rPr>
              <a:t>инфекционные и неинфекционные заболевания, обострения хронических заболеваний (</a:t>
            </a:r>
            <a:r>
              <a:rPr lang="ru-RU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вакцинацию проводят через 2-4 недели после выздоровления или ремиссии</a:t>
            </a:r>
            <a:r>
              <a:rPr lang="ru-RU" sz="1800" b="0" dirty="0">
                <a:latin typeface="Arial" panose="020B0604020202020204" pitchFamily="34" charset="0"/>
                <a:cs typeface="Arial" panose="020B0604020202020204" pitchFamily="34" charset="0"/>
              </a:rPr>
              <a:t>); при нетяжелых ОРВИ, острых инфекционных заболеваниях желудочно-кишечного тракта вакцинацию проводят после нормализации температуры тела;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b="0" dirty="0"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еременность </a:t>
            </a:r>
            <a:r>
              <a:rPr lang="ru-RU" sz="1800" b="0" dirty="0">
                <a:latin typeface="Arial" panose="020B0604020202020204" pitchFamily="34" charset="0"/>
                <a:cs typeface="Arial" panose="020B0604020202020204" pitchFamily="34" charset="0"/>
              </a:rPr>
              <a:t>и период грудного вскармливания;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b="0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озраст </a:t>
            </a:r>
            <a:r>
              <a:rPr lang="ru-RU" sz="1800" b="0" dirty="0">
                <a:latin typeface="Arial" panose="020B0604020202020204" pitchFamily="34" charset="0"/>
                <a:cs typeface="Arial" panose="020B0604020202020204" pitchFamily="34" charset="0"/>
              </a:rPr>
              <a:t>до 18 </a:t>
            </a:r>
            <a:r>
              <a:rPr lang="ru-RU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лет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Противопоказаниями для введения компонента II вакцины</a:t>
            </a:r>
            <a:r>
              <a:rPr lang="ru-RU" sz="1800" b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0" dirty="0">
                <a:latin typeface="Arial" panose="020B0604020202020204" pitchFamily="34" charset="0"/>
                <a:cs typeface="Arial" panose="020B0604020202020204" pitchFamily="34" charset="0"/>
              </a:rPr>
              <a:t>являются тяжелые поствакцинальные осложнения на введение компонента I</a:t>
            </a:r>
            <a:r>
              <a:rPr lang="ru-RU" sz="1800" b="1" dirty="0">
                <a:latin typeface="+mj-lt"/>
              </a:rPr>
              <a:t>. </a:t>
            </a:r>
          </a:p>
          <a:p>
            <a:pPr marL="0" indent="0">
              <a:buNone/>
            </a:pPr>
            <a:endParaRPr lang="ru-RU" sz="2400" b="1" dirty="0"/>
          </a:p>
          <a:p>
            <a:endParaRPr lang="ru-RU" sz="2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7269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ПОКАЗАНИЯ К ВАКЦИНАЦИИ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400" i="1" dirty="0">
                <a:solidFill>
                  <a:srgbClr val="0070C0"/>
                </a:solidFill>
              </a:rPr>
              <a:t>Вакцинацию следует пройти всем людям старше 18 лет, не </a:t>
            </a:r>
            <a:r>
              <a:rPr lang="ru-RU" sz="2400" i="1" dirty="0" smtClean="0">
                <a:solidFill>
                  <a:srgbClr val="0070C0"/>
                </a:solidFill>
              </a:rPr>
              <a:t>имеющим противопоказаний</a:t>
            </a:r>
          </a:p>
          <a:p>
            <a:r>
              <a:rPr lang="ru-RU" sz="2400" b="0" dirty="0" smtClean="0"/>
              <a:t>Заболевания и состояния резко повышающие риск тяжелого течения </a:t>
            </a:r>
            <a:r>
              <a:rPr lang="en-US" sz="2400" b="0" dirty="0" smtClean="0"/>
              <a:t>COVID-19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0" dirty="0" smtClean="0"/>
              <a:t>Ожирение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0" dirty="0" smtClean="0"/>
              <a:t>Возраст старше 60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0" dirty="0" smtClean="0"/>
              <a:t>Гипертоническая болезнь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0" dirty="0" smtClean="0"/>
              <a:t>Сахарные диабет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0" dirty="0" smtClean="0"/>
              <a:t>Заболевания дыхательной системы</a:t>
            </a:r>
            <a:endParaRPr lang="ru-RU" sz="2400" b="0" dirty="0"/>
          </a:p>
        </p:txBody>
      </p:sp>
    </p:spTree>
    <p:extLst>
      <p:ext uri="{BB962C8B-B14F-4D97-AF65-F5344CB8AC3E}">
        <p14:creationId xmlns:p14="http://schemas.microsoft.com/office/powerpoint/2010/main" val="591115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520940" cy="54864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МИФЫ ВАКЦИНОДИССИДЕНТОВ </a:t>
            </a:r>
            <a:endParaRPr lang="ru-RU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9597460"/>
              </p:ext>
            </p:extLst>
          </p:nvPr>
        </p:nvGraphicFramePr>
        <p:xfrm>
          <a:off x="467544" y="692696"/>
          <a:ext cx="8136904" cy="4248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8452"/>
                <a:gridCol w="4068452"/>
              </a:tblGrid>
              <a:tr h="70621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Вакцина вызывает ту болезни от которых должна защищать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Не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 используются живые вакцины от 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COVID-19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311534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Вакцина не работает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Понятие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 о двойном эффекте</a:t>
                      </a:r>
                    </a:p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Научные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 публикации</a:t>
                      </a:r>
                    </a:p>
                    <a:p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Изменение отношения в мире</a:t>
                      </a:r>
                    </a:p>
                    <a:p>
                      <a:r>
                        <a:rPr lang="ru-RU" b="1" u="sng" baseline="0" dirty="0" smtClean="0">
                          <a:solidFill>
                            <a:schemeClr val="tx1"/>
                          </a:solidFill>
                        </a:rPr>
                        <a:t>Оглянитесь вокруг</a:t>
                      </a:r>
                      <a:endParaRPr lang="ru-RU" b="1" u="sn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9154">
                <a:tc>
                  <a:txBody>
                    <a:bodyPr/>
                    <a:lstStyle/>
                    <a:p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Я никогда не прививался 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Такой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 ситуации никогда и не было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9154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У меня есть выбор?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Выбор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 есть всегда! Но какой…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0621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Можно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 ли прививаться есть много хронических заболеваний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Нужно!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0621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Можно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 ли воспользоваться чужим коллективным иммунитетом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Разберемся…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984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ЭФФЕКТИВНОСТЬ СПУТНИК </a:t>
            </a:r>
            <a:r>
              <a:rPr lang="en-US" dirty="0" smtClean="0">
                <a:solidFill>
                  <a:srgbClr val="0070C0"/>
                </a:solidFill>
              </a:rPr>
              <a:t>V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по ДАННЫМ </a:t>
            </a:r>
            <a:r>
              <a:rPr lang="en-US" dirty="0" smtClean="0">
                <a:solidFill>
                  <a:srgbClr val="0070C0"/>
                </a:solidFill>
              </a:rPr>
              <a:t>LANCET</a:t>
            </a:r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556172"/>
              </p:ext>
            </p:extLst>
          </p:nvPr>
        </p:nvGraphicFramePr>
        <p:xfrm>
          <a:off x="395536" y="1397000"/>
          <a:ext cx="7920880" cy="248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220"/>
                <a:gridCol w="1980220"/>
                <a:gridCol w="1980220"/>
                <a:gridCol w="198022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Вакцина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Плацебо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Эффективность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Число участников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14964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4902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Заболели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 (0,001)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62 (0,013)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91,6%</a:t>
                      </a:r>
                      <a:endParaRPr lang="ru-RU" sz="24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Выраженные</a:t>
                      </a:r>
                      <a:r>
                        <a:rPr lang="ru-RU" baseline="0" dirty="0" smtClean="0"/>
                        <a:t> побочные эффекты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0,3%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0,4%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4785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ЭФФЕКТИВНОСТЬ СПУТНИК </a:t>
            </a:r>
            <a:r>
              <a:rPr lang="en-US" dirty="0">
                <a:solidFill>
                  <a:srgbClr val="0070C0"/>
                </a:solidFill>
              </a:rPr>
              <a:t>V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/>
            </a:r>
            <a:br>
              <a:rPr lang="en-US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по ДАННЫМ </a:t>
            </a:r>
            <a:r>
              <a:rPr lang="ru-RU" dirty="0" smtClean="0">
                <a:solidFill>
                  <a:srgbClr val="0070C0"/>
                </a:solidFill>
              </a:rPr>
              <a:t>ВАКЦИНАЦИИ В РОССИИ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857285"/>
              </p:ext>
            </p:extLst>
          </p:nvPr>
        </p:nvGraphicFramePr>
        <p:xfrm>
          <a:off x="1524000" y="1397000"/>
          <a:ext cx="6096000" cy="19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Параметр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Результат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Число привитых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3,8 млн. человек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Заболеваемость привитых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0,027%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Заболеваемость</a:t>
                      </a:r>
                      <a:r>
                        <a:rPr lang="ru-RU" baseline="0" dirty="0" smtClean="0"/>
                        <a:t> контроль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1,1%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Эффективность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70C0"/>
                          </a:solidFill>
                        </a:rPr>
                        <a:t>97,6%</a:t>
                      </a:r>
                      <a:endParaRPr lang="ru-RU" sz="2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013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Число СТРАН ГДЕ ЗАРЕГИСТРИРОВАНА ВАКЦИНА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15908"/>
            <a:ext cx="7434411" cy="401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8556" y="2132856"/>
            <a:ext cx="460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sym typeface="Wingdings 2"/>
              </a:rPr>
              <a:t>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513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МОЖНО ЛИ ОТРИЦАТЬ ОЧЕВИДНОЕ ИЛИ ЦЕНА МРАКОБЕСИЯ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b="0" dirty="0" smtClean="0"/>
              <a:t>Ловушка эффективности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b="0" dirty="0" smtClean="0"/>
              <a:t>Когнитивное искажение «нулевого риска»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b="0" dirty="0" smtClean="0"/>
              <a:t>Принцип секты</a:t>
            </a:r>
          </a:p>
          <a:p>
            <a:pPr>
              <a:spcBef>
                <a:spcPts val="0"/>
              </a:spcBef>
            </a:pPr>
            <a:r>
              <a:rPr lang="ru-RU" sz="2800" b="0" dirty="0" smtClean="0"/>
              <a:t> </a:t>
            </a:r>
            <a:r>
              <a:rPr lang="ru-RU" sz="2000" b="0" dirty="0" smtClean="0"/>
              <a:t>- догматы, а не исследования</a:t>
            </a:r>
          </a:p>
          <a:p>
            <a:pPr>
              <a:spcBef>
                <a:spcPts val="0"/>
              </a:spcBef>
            </a:pPr>
            <a:r>
              <a:rPr lang="ru-RU" sz="2000" b="0" dirty="0"/>
              <a:t> </a:t>
            </a:r>
            <a:r>
              <a:rPr lang="ru-RU" sz="2000" b="0" dirty="0" smtClean="0"/>
              <a:t>- паранойя</a:t>
            </a:r>
          </a:p>
          <a:p>
            <a:pPr>
              <a:spcBef>
                <a:spcPts val="0"/>
              </a:spcBef>
            </a:pPr>
            <a:r>
              <a:rPr lang="ru-RU" sz="2000" b="0" dirty="0"/>
              <a:t> </a:t>
            </a:r>
            <a:r>
              <a:rPr lang="ru-RU" sz="2000" b="0" dirty="0" smtClean="0"/>
              <a:t>- перекрестные ссылки</a:t>
            </a:r>
          </a:p>
          <a:p>
            <a:pPr>
              <a:spcBef>
                <a:spcPts val="0"/>
              </a:spcBef>
            </a:pPr>
            <a:r>
              <a:rPr lang="ru-RU" sz="2000" b="0" dirty="0"/>
              <a:t> </a:t>
            </a:r>
            <a:r>
              <a:rPr lang="ru-RU" sz="2000" b="0" dirty="0" smtClean="0"/>
              <a:t>- отсутствие специалистов</a:t>
            </a:r>
          </a:p>
          <a:p>
            <a:pPr>
              <a:spcBef>
                <a:spcPts val="0"/>
              </a:spcBef>
            </a:pPr>
            <a:r>
              <a:rPr lang="ru-RU" sz="2000" b="0" dirty="0"/>
              <a:t> </a:t>
            </a:r>
            <a:r>
              <a:rPr lang="ru-RU" sz="2000" b="0" dirty="0" smtClean="0"/>
              <a:t>- «иные интересы» (влияние, деньги и т.д.)</a:t>
            </a:r>
            <a:endParaRPr lang="ru-RU" sz="2000" b="0" dirty="0"/>
          </a:p>
        </p:txBody>
      </p:sp>
    </p:spTree>
    <p:extLst>
      <p:ext uri="{BB962C8B-B14F-4D97-AF65-F5344CB8AC3E}">
        <p14:creationId xmlns:p14="http://schemas.microsoft.com/office/powerpoint/2010/main" val="149940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468</TotalTime>
  <Words>297</Words>
  <Application>Microsoft Office PowerPoint</Application>
  <PresentationFormat>Экран (4:3)</PresentationFormat>
  <Paragraphs>72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Углы</vt:lpstr>
      <vt:lpstr>РОССИЙСКИЕ ВАКЦИНЫ</vt:lpstr>
      <vt:lpstr>Противопоказания ДЛЯ Вакцинации</vt:lpstr>
      <vt:lpstr>ПОКАЗАНИЯ К ВАКЦИНАЦИИ</vt:lpstr>
      <vt:lpstr>МИФЫ ВАКЦИНОДИССИДЕНТОВ </vt:lpstr>
      <vt:lpstr>ЭФФЕКТИВНОСТЬ СПУТНИК V  по ДАННЫМ LANCET</vt:lpstr>
      <vt:lpstr>ЭФФЕКТИВНОСТЬ СПУТНИК V  по ДАННЫМ ВАКЦИНАЦИИ В РОССИИ</vt:lpstr>
      <vt:lpstr>Число СТРАН ГДЕ ЗАРЕГИСТРИРОВАНА ВАКЦИНА</vt:lpstr>
      <vt:lpstr>МОЖНО ЛИ ОТРИЦАТЬ ОЧЕВИДНОЕ ИЛИ ЦЕНА МРАКОБЕСИЯ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Коммуникативная стратегия продвижения вакцинации</dc:title>
  <dc:creator>Alex</dc:creator>
  <cp:lastModifiedBy>Пользователь</cp:lastModifiedBy>
  <cp:revision>57</cp:revision>
  <dcterms:created xsi:type="dcterms:W3CDTF">2016-05-11T18:34:10Z</dcterms:created>
  <dcterms:modified xsi:type="dcterms:W3CDTF">2021-06-30T05:50:48Z</dcterms:modified>
</cp:coreProperties>
</file>